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0"/>
  </p:notesMasterIdLst>
  <p:sldIdLst>
    <p:sldId id="402" r:id="rId2"/>
    <p:sldId id="514" r:id="rId3"/>
    <p:sldId id="515" r:id="rId4"/>
    <p:sldId id="426" r:id="rId5"/>
    <p:sldId id="538" r:id="rId6"/>
    <p:sldId id="539" r:id="rId7"/>
    <p:sldId id="427" r:id="rId8"/>
    <p:sldId id="537" r:id="rId9"/>
    <p:sldId id="428" r:id="rId10"/>
    <p:sldId id="430" r:id="rId11"/>
    <p:sldId id="508" r:id="rId12"/>
    <p:sldId id="511" r:id="rId13"/>
    <p:sldId id="431" r:id="rId14"/>
    <p:sldId id="513" r:id="rId15"/>
    <p:sldId id="510" r:id="rId16"/>
    <p:sldId id="442" r:id="rId17"/>
    <p:sldId id="540" r:id="rId18"/>
    <p:sldId id="545" r:id="rId1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9900"/>
    <a:srgbClr val="00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0C8DCF-F712-41A6-9609-4521042B739A}" v="1" dt="2019-02-06T23:27:40.6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35" d="100"/>
          <a:sy n="35" d="100"/>
        </p:scale>
        <p:origin x="-1512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dřej Sloup" userId="320603c3f3066aeb" providerId="LiveId" clId="{3F0C8DCF-F712-41A6-9609-4521042B739A}"/>
    <pc:docChg chg="undo modSld">
      <pc:chgData name="Ondřej Sloup" userId="320603c3f3066aeb" providerId="LiveId" clId="{3F0C8DCF-F712-41A6-9609-4521042B739A}" dt="2019-02-06T23:27:40.661" v="3"/>
      <pc:docMkLst>
        <pc:docMk/>
      </pc:docMkLst>
      <pc:sldChg chg="modSp">
        <pc:chgData name="Ondřej Sloup" userId="320603c3f3066aeb" providerId="LiveId" clId="{3F0C8DCF-F712-41A6-9609-4521042B739A}" dt="2019-02-06T23:27:40.661" v="3"/>
        <pc:sldMkLst>
          <pc:docMk/>
          <pc:sldMk cId="0" sldId="442"/>
        </pc:sldMkLst>
        <pc:spChg chg="mod">
          <ac:chgData name="Ondřej Sloup" userId="320603c3f3066aeb" providerId="LiveId" clId="{3F0C8DCF-F712-41A6-9609-4521042B739A}" dt="2019-02-06T23:27:40.661" v="3"/>
          <ac:spMkLst>
            <pc:docMk/>
            <pc:sldMk cId="0" sldId="442"/>
            <ac:spMk id="24579" creationId="{00000000-0000-0000-0000-000000000000}"/>
          </ac:spMkLst>
        </pc:spChg>
      </pc:sldChg>
      <pc:sldChg chg="modSp">
        <pc:chgData name="Ondřej Sloup" userId="320603c3f3066aeb" providerId="LiveId" clId="{3F0C8DCF-F712-41A6-9609-4521042B739A}" dt="2019-02-06T23:23:23.443" v="2" actId="1076"/>
        <pc:sldMkLst>
          <pc:docMk/>
          <pc:sldMk cId="0" sldId="510"/>
        </pc:sldMkLst>
        <pc:picChg chg="mod">
          <ac:chgData name="Ondřej Sloup" userId="320603c3f3066aeb" providerId="LiveId" clId="{3F0C8DCF-F712-41A6-9609-4521042B739A}" dt="2019-02-06T23:23:23.443" v="2" actId="1076"/>
          <ac:picMkLst>
            <pc:docMk/>
            <pc:sldMk cId="0" sldId="510"/>
            <ac:picMk id="17411" creationId="{00000000-0000-0000-0000-000000000000}"/>
          </ac:picMkLst>
        </pc:picChg>
      </pc:sldChg>
      <pc:sldChg chg="modSp">
        <pc:chgData name="Ondřej Sloup" userId="320603c3f3066aeb" providerId="LiveId" clId="{3F0C8DCF-F712-41A6-9609-4521042B739A}" dt="2019-02-06T23:10:42.543" v="1" actId="1076"/>
        <pc:sldMkLst>
          <pc:docMk/>
          <pc:sldMk cId="0" sldId="540"/>
        </pc:sldMkLst>
        <pc:spChg chg="mod">
          <ac:chgData name="Ondřej Sloup" userId="320603c3f3066aeb" providerId="LiveId" clId="{3F0C8DCF-F712-41A6-9609-4521042B739A}" dt="2019-02-06T23:10:42.543" v="1" actId="1076"/>
          <ac:spMkLst>
            <pc:docMk/>
            <pc:sldMk cId="0" sldId="540"/>
            <ac:spMk id="2560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/>
              <a:t>Klepnutím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A75C6B1-173E-4810-84AB-463F1560EB16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490326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582A5F9-B335-4D32-BE8F-AC53A9FBAFCA}" type="slidenum">
              <a:rPr lang="cs-CZ" sz="1200" smtClean="0"/>
              <a:pPr/>
              <a:t>1</a:t>
            </a:fld>
            <a:endParaRPr lang="cs-CZ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B0E1A6F-AB88-4BA4-A900-B16C947CE5A2}" type="slidenum">
              <a:rPr lang="cs-CZ" sz="1200" smtClean="0"/>
              <a:pPr/>
              <a:t>10</a:t>
            </a:fld>
            <a:endParaRPr lang="cs-CZ" sz="120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A1CEFB6-B57A-4B9E-AF8E-4F9A53CC89E2}" type="slidenum">
              <a:rPr lang="cs-CZ" sz="1200" smtClean="0"/>
              <a:pPr/>
              <a:t>11</a:t>
            </a:fld>
            <a:endParaRPr lang="cs-CZ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3DE220F-6EA8-4758-899D-B6F5E23FC684}" type="slidenum">
              <a:rPr lang="cs-CZ" sz="1200" smtClean="0"/>
              <a:pPr/>
              <a:t>12</a:t>
            </a:fld>
            <a:endParaRPr lang="cs-CZ" sz="120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508E798-A6C3-4885-977F-2DEB3DF2F6E3}" type="slidenum">
              <a:rPr lang="cs-CZ" sz="1200" smtClean="0"/>
              <a:pPr/>
              <a:t>13</a:t>
            </a:fld>
            <a:endParaRPr lang="cs-CZ" sz="1200"/>
          </a:p>
        </p:txBody>
      </p:sp>
      <p:sp>
        <p:nvSpPr>
          <p:cNvPr id="3584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E2A4E43-FF44-467C-AC5E-F36958A2F6FA}" type="slidenum">
              <a:rPr lang="cs-CZ" sz="1200" smtClean="0"/>
              <a:pPr/>
              <a:t>14</a:t>
            </a:fld>
            <a:endParaRPr lang="cs-CZ" sz="12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9B209F7-6654-4E63-9D50-7430097F03E9}" type="slidenum">
              <a:rPr lang="cs-CZ" sz="1200" smtClean="0"/>
              <a:pPr/>
              <a:t>15</a:t>
            </a:fld>
            <a:endParaRPr lang="cs-CZ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2299F27-4161-4031-9A1C-0BF1C905F7EA}" type="slidenum">
              <a:rPr lang="cs-CZ" sz="1200" smtClean="0"/>
              <a:pPr/>
              <a:t>16</a:t>
            </a:fld>
            <a:endParaRPr lang="cs-CZ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B9C26CE-643A-45F0-AB0B-60035FDE622C}" type="slidenum">
              <a:rPr lang="cs-CZ" sz="1200" smtClean="0"/>
              <a:pPr/>
              <a:t>17</a:t>
            </a:fld>
            <a:endParaRPr lang="cs-CZ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459B4AF-D654-469F-BC0E-EC56B0CE202D}" type="slidenum">
              <a:rPr lang="cs-CZ" sz="1200" smtClean="0"/>
              <a:pPr/>
              <a:t>18</a:t>
            </a:fld>
            <a:endParaRPr lang="cs-CZ" sz="12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010A17E-9BAF-4295-AD49-0D428C7E230C}" type="slidenum">
              <a:rPr lang="cs-CZ" sz="1200" smtClean="0"/>
              <a:pPr/>
              <a:t>2</a:t>
            </a:fld>
            <a:endParaRPr lang="cs-CZ" sz="120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08A91B4-50E2-410C-8424-6810AD352D5F}" type="slidenum">
              <a:rPr lang="cs-CZ" sz="1200" smtClean="0"/>
              <a:pPr/>
              <a:t>3</a:t>
            </a:fld>
            <a:endParaRPr lang="cs-CZ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CF08FB0-6085-443B-BBA7-D6B0224744A3}" type="slidenum">
              <a:rPr lang="cs-CZ" sz="1200" smtClean="0"/>
              <a:pPr/>
              <a:t>4</a:t>
            </a:fld>
            <a:endParaRPr lang="cs-CZ" sz="12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4195E66-9467-4031-9FEB-08CB73A8886A}" type="slidenum">
              <a:rPr lang="cs-CZ" sz="1200" smtClean="0"/>
              <a:pPr/>
              <a:t>5</a:t>
            </a:fld>
            <a:endParaRPr lang="cs-CZ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F12F3C4-7C43-4590-A5E5-9B2E8D9D12BA}" type="slidenum">
              <a:rPr lang="cs-CZ" sz="1200" smtClean="0"/>
              <a:pPr/>
              <a:t>6</a:t>
            </a:fld>
            <a:endParaRPr lang="cs-CZ" sz="12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F4773CB-D593-45A9-8AA3-DC084185283B}" type="slidenum">
              <a:rPr lang="cs-CZ" sz="1200" smtClean="0"/>
              <a:pPr/>
              <a:t>7</a:t>
            </a:fld>
            <a:endParaRPr lang="cs-CZ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3AD7266-C679-4B6A-ACB1-D5B3E517848C}" type="slidenum">
              <a:rPr lang="cs-CZ" sz="1200" smtClean="0"/>
              <a:pPr/>
              <a:t>8</a:t>
            </a:fld>
            <a:endParaRPr lang="cs-CZ" sz="120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8A6040F-3408-484F-BD17-57A5FF4B97A7}" type="slidenum">
              <a:rPr lang="cs-CZ" sz="1200" smtClean="0"/>
              <a:pPr/>
              <a:t>9</a:t>
            </a:fld>
            <a:endParaRPr lang="cs-CZ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cs-CZ"/>
              <a:t>Klepnutím lze upravit styl předlohy podnadpisů.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984F2-71E6-4983-84DE-C5FF6BDD349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2168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ACCAAC-AC56-47FA-967C-84E46D694A7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2843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594C21-BA88-4DD0-B984-F9B39429B20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969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41C1F2-874F-4E46-A792-6617CC7589F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1040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24D9DA-486A-44FF-A04B-69BA5B56A9AD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9775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5C7800-F587-483D-86F1-BF5018D3DE0F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999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64046A-BC5F-474A-BC21-C2BAB8726440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776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0C5B80-133D-483E-A47C-5FA3976D2E54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4411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CC625-1B46-44BF-BFE8-09F63A8DAF41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3781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936170-F5AE-4F19-B8BF-914F414F787B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4200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cs-CZ" noProof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6165F-6C8E-4FFF-BE46-951FB999F87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717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Klepnutím upravíte styl předlohy nadpisu.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Klepnutím upravíte styly předlohy textu.</a:t>
            </a:r>
          </a:p>
          <a:p>
            <a:pPr lvl="1"/>
            <a:r>
              <a:rPr lang="en-CA"/>
              <a:t>Druhá úroveň</a:t>
            </a:r>
          </a:p>
          <a:p>
            <a:pPr lvl="2"/>
            <a:r>
              <a:rPr lang="en-CA"/>
              <a:t>Třetí úroveň</a:t>
            </a:r>
          </a:p>
          <a:p>
            <a:pPr lvl="3"/>
            <a:r>
              <a:rPr lang="en-CA"/>
              <a:t>Čtvrtá úroveň</a:t>
            </a:r>
          </a:p>
          <a:p>
            <a:pPr lvl="4"/>
            <a:r>
              <a:rPr lang="en-CA"/>
              <a:t>Pátá úroveň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F874B4F-3859-4C59-BE0B-C4E06B0784A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r>
              <a:rPr lang="cs-CZ" b="1" u="sng">
                <a:solidFill>
                  <a:schemeClr val="tx1"/>
                </a:solidFill>
                <a:latin typeface="Arial" charset="0"/>
              </a:rPr>
              <a:t>Fonty</a:t>
            </a:r>
            <a:br>
              <a:rPr lang="cs-CZ" b="1" u="sng">
                <a:solidFill>
                  <a:schemeClr val="tx1"/>
                </a:solidFill>
                <a:latin typeface="Arial" charset="0"/>
              </a:rPr>
            </a:br>
            <a:endParaRPr lang="cs-CZ" b="1" u="sng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-252413" y="836613"/>
            <a:ext cx="9144001" cy="541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>
              <a:buClr>
                <a:srgbClr val="000066"/>
              </a:buClr>
              <a:buFont typeface="Wingdings" pitchFamily="2" charset="2"/>
              <a:buChar char="Ø"/>
              <a:defRPr/>
            </a:pPr>
            <a:endParaRPr lang="cs-CZ" sz="3000" b="1" dirty="0">
              <a:latin typeface="Arial" charset="0"/>
            </a:endParaRPr>
          </a:p>
          <a:p>
            <a:pPr marL="914400" lvl="1" indent="-457200">
              <a:buClr>
                <a:srgbClr val="000066"/>
              </a:buClr>
              <a:buFont typeface="Wingdings" pitchFamily="2" charset="2"/>
              <a:buChar char="Ø"/>
              <a:defRPr/>
            </a:pPr>
            <a:r>
              <a:rPr lang="cs-CZ" sz="3400" dirty="0">
                <a:latin typeface="Arial" charset="0"/>
              </a:rPr>
              <a:t>Font určuje vzhled tištěných znaků</a:t>
            </a:r>
          </a:p>
          <a:p>
            <a:pPr marL="914400" lvl="1" indent="-457200">
              <a:buClr>
                <a:srgbClr val="000066"/>
              </a:buClr>
              <a:buFont typeface="Wingdings" pitchFamily="2" charset="2"/>
              <a:buChar char="Ø"/>
              <a:defRPr/>
            </a:pPr>
            <a:r>
              <a:rPr lang="cs-CZ" sz="3400" dirty="0">
                <a:latin typeface="Arial" charset="0"/>
              </a:rPr>
              <a:t>Mohou být </a:t>
            </a:r>
          </a:p>
          <a:p>
            <a:pPr marL="1257300" lvl="2" indent="-3429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3000" dirty="0">
                <a:latin typeface="Arial" charset="0"/>
              </a:rPr>
              <a:t>vestavěné (v paměti tiskárny)</a:t>
            </a:r>
          </a:p>
          <a:p>
            <a:pPr marL="1257300" lvl="2" indent="-3429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3000" dirty="0">
                <a:latin typeface="Arial" charset="0"/>
              </a:rPr>
              <a:t>zaváděné z pevného disku do paměti tiskárny</a:t>
            </a:r>
          </a:p>
          <a:p>
            <a:pPr marL="914400" lvl="1" indent="-457200">
              <a:buClr>
                <a:srgbClr val="000066"/>
              </a:buClr>
              <a:buFont typeface="Wingdings" pitchFamily="2" charset="2"/>
              <a:buChar char="Ø"/>
              <a:defRPr/>
            </a:pPr>
            <a:r>
              <a:rPr lang="cs-CZ" sz="3400" dirty="0">
                <a:latin typeface="Arial" charset="0"/>
              </a:rPr>
              <a:t>Bitové fonty </a:t>
            </a:r>
          </a:p>
          <a:p>
            <a:pPr marL="1257300" lvl="2" indent="-3429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3000" dirty="0">
                <a:latin typeface="Arial" charset="0"/>
              </a:rPr>
              <a:t>písmena vytvářena sadou bodů</a:t>
            </a:r>
          </a:p>
          <a:p>
            <a:pPr marL="1257300" lvl="2" indent="-3429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3000" dirty="0">
                <a:latin typeface="Arial" charset="0"/>
              </a:rPr>
              <a:t>každý bod hodnoty 0 nebo 1</a:t>
            </a:r>
          </a:p>
          <a:p>
            <a:pPr marL="914400" lvl="1" indent="-457200">
              <a:buClr>
                <a:srgbClr val="000066"/>
              </a:buClr>
              <a:buFont typeface="Wingdings" pitchFamily="2" charset="2"/>
              <a:buChar char="Ø"/>
              <a:defRPr/>
            </a:pPr>
            <a:r>
              <a:rPr lang="cs-CZ" sz="3400" dirty="0">
                <a:latin typeface="Arial" charset="0"/>
              </a:rPr>
              <a:t>Vektorové fonty </a:t>
            </a:r>
          </a:p>
          <a:p>
            <a:pPr marL="1257300" lvl="2" indent="-3429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3000" dirty="0">
                <a:latin typeface="Arial" charset="0"/>
              </a:rPr>
              <a:t>písmena vytvářena křivkami</a:t>
            </a:r>
          </a:p>
          <a:p>
            <a:pPr marL="1257300" lvl="2" indent="-3429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3000" dirty="0">
                <a:latin typeface="Arial" charset="0"/>
              </a:rPr>
              <a:t>musí s nimi umět pracovat program i tiskárna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r>
              <a:rPr lang="cs-CZ" b="1" u="sng">
                <a:solidFill>
                  <a:schemeClr val="tx1"/>
                </a:solidFill>
                <a:latin typeface="Arial" charset="0"/>
              </a:rPr>
              <a:t>Amplitudově modulovaná síť</a:t>
            </a:r>
            <a:br>
              <a:rPr lang="cs-CZ" b="1" u="sng">
                <a:solidFill>
                  <a:schemeClr val="tx1"/>
                </a:solidFill>
                <a:latin typeface="Arial" charset="0"/>
              </a:rPr>
            </a:br>
            <a:endParaRPr lang="cs-CZ" b="1" u="sng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-36513" y="1177925"/>
            <a:ext cx="8856663" cy="418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>
              <a:buClr>
                <a:srgbClr val="000066"/>
              </a:buClr>
              <a:buFont typeface="Wingdings" pitchFamily="2" charset="2"/>
              <a:buChar char="Ø"/>
              <a:defRPr/>
            </a:pPr>
            <a:endParaRPr lang="cs-CZ" sz="3000" b="1" dirty="0">
              <a:latin typeface="Arial" charset="0"/>
            </a:endParaRPr>
          </a:p>
          <a:p>
            <a:pPr marL="914400" lvl="1" indent="-457200">
              <a:buClr>
                <a:srgbClr val="000066"/>
              </a:buClr>
              <a:buFont typeface="Wingdings" pitchFamily="2" charset="2"/>
              <a:buChar char="Ø"/>
              <a:defRPr/>
            </a:pPr>
            <a:r>
              <a:rPr lang="cs-CZ" sz="3200" dirty="0">
                <a:latin typeface="Arial" charset="0"/>
              </a:rPr>
              <a:t>V síti černé body různých velikosti</a:t>
            </a:r>
          </a:p>
          <a:p>
            <a:pPr marL="1371600" lvl="2" indent="-4572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2800" dirty="0">
                <a:latin typeface="Arial" charset="0"/>
              </a:rPr>
              <a:t>dochází ke snížení rozlišení</a:t>
            </a:r>
          </a:p>
          <a:p>
            <a:pPr marL="1828800" lvl="3" indent="-457200">
              <a:buClr>
                <a:srgbClr val="000066"/>
              </a:buClr>
              <a:buFont typeface="Wingdings" pitchFamily="2" charset="2"/>
              <a:buChar char="ü"/>
              <a:defRPr/>
            </a:pPr>
            <a:r>
              <a:rPr lang="cs-CZ" dirty="0">
                <a:latin typeface="Arial" charset="0"/>
              </a:rPr>
              <a:t>např. pixel 2x2 sníží rozlišení z 600 dpi na 300 dpi</a:t>
            </a:r>
          </a:p>
          <a:p>
            <a:pPr marL="1371600" lvl="2" indent="-4572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2800" dirty="0">
                <a:latin typeface="Arial" charset="0"/>
              </a:rPr>
              <a:t>lidské oko rozezná cca 250 odstínů šedi</a:t>
            </a:r>
          </a:p>
          <a:p>
            <a:pPr marL="1828800" lvl="3" indent="-457200">
              <a:buClr>
                <a:srgbClr val="000066"/>
              </a:buClr>
              <a:buFont typeface="Wingdings" pitchFamily="2" charset="2"/>
              <a:buChar char="ü"/>
              <a:defRPr/>
            </a:pPr>
            <a:r>
              <a:rPr lang="cs-CZ" dirty="0">
                <a:latin typeface="Arial" charset="0"/>
              </a:rPr>
              <a:t>potřeba matice 16x16 bodů</a:t>
            </a:r>
          </a:p>
          <a:p>
            <a:pPr marL="1828800" lvl="3" indent="-457200">
              <a:buClr>
                <a:srgbClr val="000066"/>
              </a:buClr>
              <a:buFont typeface="Wingdings" pitchFamily="2" charset="2"/>
              <a:buChar char="ü"/>
              <a:defRPr/>
            </a:pPr>
            <a:r>
              <a:rPr lang="cs-CZ" dirty="0">
                <a:latin typeface="Arial" charset="0"/>
              </a:rPr>
              <a:t>snížilo by rozlišení tiskárny z 600 dpi na 40 dpi</a:t>
            </a:r>
          </a:p>
          <a:p>
            <a:pPr marL="1371600" lvl="2" indent="-4572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2800" dirty="0">
                <a:latin typeface="Arial" charset="0"/>
              </a:rPr>
              <a:t>v praxi maximálně matice 5x5 bodů </a:t>
            </a:r>
          </a:p>
          <a:p>
            <a:pPr marL="1828800" lvl="3" indent="-457200">
              <a:buClr>
                <a:srgbClr val="000066"/>
              </a:buClr>
              <a:buFont typeface="Wingdings" pitchFamily="2" charset="2"/>
              <a:buChar char="ü"/>
              <a:defRPr/>
            </a:pPr>
            <a:r>
              <a:rPr lang="cs-CZ" dirty="0">
                <a:latin typeface="Arial" charset="0"/>
              </a:rPr>
              <a:t>26 stupňů šedi </a:t>
            </a:r>
          </a:p>
          <a:p>
            <a:pPr marL="1828800" lvl="3" indent="-457200">
              <a:buClr>
                <a:srgbClr val="000066"/>
              </a:buClr>
              <a:buFont typeface="Wingdings" pitchFamily="2" charset="2"/>
              <a:buChar char="ü"/>
              <a:defRPr/>
            </a:pPr>
            <a:r>
              <a:rPr lang="cs-CZ" dirty="0">
                <a:latin typeface="Arial" charset="0"/>
              </a:rPr>
              <a:t>600 dpi klesne na 120 dpi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r>
              <a:rPr lang="cs-CZ" b="1" u="sng">
                <a:solidFill>
                  <a:schemeClr val="tx1"/>
                </a:solidFill>
                <a:latin typeface="Arial" charset="0"/>
              </a:rPr>
              <a:t>Amplitudové rastrování</a:t>
            </a:r>
            <a:br>
              <a:rPr lang="cs-CZ" b="1" u="sng">
                <a:solidFill>
                  <a:schemeClr val="tx1"/>
                </a:solidFill>
                <a:latin typeface="Arial" charset="0"/>
              </a:rPr>
            </a:br>
            <a:endParaRPr lang="cs-CZ" b="1" u="sng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3315" name="Picture 3" descr="E:\TECHNICKE VYBAVENI\2.ROCNIK\TISKARNY\amplitudová síť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704850"/>
            <a:ext cx="5627687" cy="615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r>
              <a:rPr lang="cs-CZ" b="1" u="sng">
                <a:solidFill>
                  <a:schemeClr val="tx1"/>
                </a:solidFill>
                <a:latin typeface="Arial" charset="0"/>
              </a:rPr>
              <a:t>Amplitudové rastrování</a:t>
            </a:r>
            <a:br>
              <a:rPr lang="cs-CZ" b="1" u="sng">
                <a:solidFill>
                  <a:schemeClr val="tx1"/>
                </a:solidFill>
                <a:latin typeface="Arial" charset="0"/>
              </a:rPr>
            </a:br>
            <a:endParaRPr lang="cs-CZ" b="1" u="sng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4339" name="Picture 3" descr="E:\TECHNICKE VYBAVENI\2.ROCNIK\TISKARNY\amplitudova sit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731838"/>
            <a:ext cx="5703887" cy="612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r>
              <a:rPr lang="cs-CZ" b="1" u="sng">
                <a:solidFill>
                  <a:schemeClr val="tx1"/>
                </a:solidFill>
                <a:latin typeface="Arial" charset="0"/>
              </a:rPr>
              <a:t>Frekvenčně modulovaná síť</a:t>
            </a:r>
            <a:br>
              <a:rPr lang="cs-CZ" b="1" u="sng">
                <a:solidFill>
                  <a:schemeClr val="tx1"/>
                </a:solidFill>
                <a:latin typeface="Arial" charset="0"/>
              </a:rPr>
            </a:br>
            <a:endParaRPr lang="cs-CZ" b="1" u="sng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107950" y="1038225"/>
            <a:ext cx="784860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>
              <a:buClr>
                <a:srgbClr val="000066"/>
              </a:buClr>
              <a:buFont typeface="Wingdings" pitchFamily="2" charset="2"/>
              <a:buChar char="Ø"/>
              <a:defRPr/>
            </a:pPr>
            <a:endParaRPr lang="cs-CZ" sz="3000" dirty="0">
              <a:latin typeface="Arial" charset="0"/>
            </a:endParaRPr>
          </a:p>
          <a:p>
            <a:pPr lvl="1">
              <a:buClr>
                <a:srgbClr val="000066"/>
              </a:buClr>
              <a:buFont typeface="Wingdings" pitchFamily="2" charset="2"/>
              <a:buChar char="Ø"/>
              <a:defRPr/>
            </a:pPr>
            <a:endParaRPr lang="cs-CZ" sz="3000" dirty="0">
              <a:latin typeface="Arial" charset="0"/>
            </a:endParaRPr>
          </a:p>
          <a:p>
            <a:pPr marL="914400" lvl="1" indent="-457200">
              <a:buClr>
                <a:srgbClr val="000066"/>
              </a:buClr>
              <a:buFont typeface="Wingdings" pitchFamily="2" charset="2"/>
              <a:buChar char="Ø"/>
              <a:defRPr/>
            </a:pPr>
            <a:r>
              <a:rPr lang="cs-CZ" sz="3200" dirty="0">
                <a:latin typeface="Arial" charset="0"/>
              </a:rPr>
              <a:t>V síti stejně velké body </a:t>
            </a:r>
          </a:p>
          <a:p>
            <a:pPr marL="914400" lvl="1" indent="-457200">
              <a:buClr>
                <a:srgbClr val="000066"/>
              </a:buClr>
              <a:buFont typeface="Wingdings" pitchFamily="2" charset="2"/>
              <a:buChar char="Ø"/>
              <a:defRPr/>
            </a:pPr>
            <a:r>
              <a:rPr lang="cs-CZ" sz="3200" dirty="0">
                <a:latin typeface="Arial" charset="0"/>
              </a:rPr>
              <a:t>Různá vzdálenost mezi nimi</a:t>
            </a:r>
          </a:p>
          <a:p>
            <a:pPr marL="914400" lvl="1" indent="-457200">
              <a:buClr>
                <a:srgbClr val="000066"/>
              </a:buClr>
              <a:buFont typeface="Wingdings" pitchFamily="2" charset="2"/>
              <a:buChar char="Ø"/>
              <a:defRPr/>
            </a:pPr>
            <a:r>
              <a:rPr lang="cs-CZ" sz="3200" dirty="0">
                <a:latin typeface="Arial" charset="0"/>
              </a:rPr>
              <a:t>Výhody </a:t>
            </a:r>
          </a:p>
          <a:p>
            <a:pPr marL="1371600" lvl="2" indent="-4572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2800" dirty="0">
                <a:latin typeface="Arial" charset="0"/>
              </a:rPr>
              <a:t>kvalitnější výstup</a:t>
            </a:r>
          </a:p>
          <a:p>
            <a:pPr marL="1371600" lvl="2" indent="-4572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2800" dirty="0">
                <a:latin typeface="Arial" charset="0"/>
              </a:rPr>
              <a:t>odstranění </a:t>
            </a:r>
            <a:r>
              <a:rPr lang="cs-CZ" sz="2800" dirty="0" err="1">
                <a:latin typeface="Arial" charset="0"/>
              </a:rPr>
              <a:t>moiré</a:t>
            </a:r>
            <a:endParaRPr lang="cs-CZ" sz="2800" dirty="0">
              <a:latin typeface="Arial" charset="0"/>
            </a:endParaRPr>
          </a:p>
          <a:p>
            <a:pPr marL="914400" lvl="1" indent="-457200">
              <a:buClr>
                <a:srgbClr val="000066"/>
              </a:buClr>
              <a:buFont typeface="Wingdings" pitchFamily="2" charset="2"/>
              <a:buChar char="Ø"/>
              <a:defRPr/>
            </a:pPr>
            <a:r>
              <a:rPr lang="cs-CZ" sz="3200" dirty="0">
                <a:latin typeface="Arial" charset="0"/>
              </a:rPr>
              <a:t>Technologie RET (firma HP)</a:t>
            </a:r>
          </a:p>
          <a:p>
            <a:pPr marL="1371600" lvl="2" indent="-4572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2800" dirty="0">
                <a:latin typeface="Arial" charset="0"/>
              </a:rPr>
              <a:t>vyhlazení ostrých okrajů</a:t>
            </a:r>
          </a:p>
          <a:p>
            <a:pPr marL="1371600" lvl="2" indent="-4572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2800" dirty="0">
                <a:latin typeface="Arial" charset="0"/>
              </a:rPr>
              <a:t>sousední pixely se protínají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r>
              <a:rPr lang="cs-CZ" b="1" u="sng">
                <a:solidFill>
                  <a:schemeClr val="tx1"/>
                </a:solidFill>
                <a:latin typeface="Arial" charset="0"/>
              </a:rPr>
              <a:t>Frekvenční rastrování</a:t>
            </a:r>
            <a:br>
              <a:rPr lang="cs-CZ" b="1" u="sng">
                <a:solidFill>
                  <a:schemeClr val="tx1"/>
                </a:solidFill>
                <a:latin typeface="Arial" charset="0"/>
              </a:rPr>
            </a:br>
            <a:endParaRPr lang="cs-CZ" b="1" u="sng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6387" name="Picture 3" descr="E:\TECHNICKE VYBAVENI\2.ROCNIK\TISKARNY\frekvenční rastrování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727075"/>
            <a:ext cx="6080125" cy="601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r>
              <a:rPr lang="cs-CZ" b="1" u="sng">
                <a:solidFill>
                  <a:schemeClr val="tx1"/>
                </a:solidFill>
                <a:latin typeface="Arial" charset="0"/>
              </a:rPr>
              <a:t>Srovnání rastrování</a:t>
            </a:r>
            <a:br>
              <a:rPr lang="cs-CZ" b="1" u="sng">
                <a:solidFill>
                  <a:schemeClr val="tx1"/>
                </a:solidFill>
                <a:latin typeface="Arial" charset="0"/>
              </a:rPr>
            </a:br>
            <a:endParaRPr lang="cs-CZ" b="1" u="sng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7411" name="Picture 3" descr="E:\TECHNICKE VYBAVENI\2.ROCNIK\TISKARNY\srovnání rastrování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19" y="725487"/>
            <a:ext cx="7040562" cy="613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r>
              <a:rPr lang="cs-CZ" b="1" u="sng">
                <a:solidFill>
                  <a:schemeClr val="tx1"/>
                </a:solidFill>
                <a:latin typeface="Arial" charset="0"/>
              </a:rPr>
              <a:t>Fototiskárny</a:t>
            </a:r>
            <a:br>
              <a:rPr lang="cs-CZ" b="1" u="sng">
                <a:solidFill>
                  <a:schemeClr val="tx1"/>
                </a:solidFill>
                <a:latin typeface="Arial" charset="0"/>
              </a:rPr>
            </a:br>
            <a:endParaRPr lang="cs-CZ" b="1" u="sng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0" y="620713"/>
            <a:ext cx="9144000" cy="586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>
              <a:buClr>
                <a:srgbClr val="000066"/>
              </a:buClr>
              <a:buFont typeface="Wingdings" pitchFamily="2" charset="2"/>
              <a:buChar char="Ø"/>
              <a:defRPr/>
            </a:pPr>
            <a:endParaRPr lang="cs-CZ" sz="500" b="1" dirty="0">
              <a:latin typeface="Arial" charset="0"/>
            </a:endParaRPr>
          </a:p>
          <a:p>
            <a:pPr marL="914400" lvl="1" indent="-457200">
              <a:buClr>
                <a:srgbClr val="000066"/>
              </a:buClr>
              <a:buFont typeface="Wingdings" pitchFamily="2" charset="2"/>
              <a:buChar char="Ø"/>
              <a:defRPr/>
            </a:pPr>
            <a:r>
              <a:rPr lang="cs-CZ" sz="3400" dirty="0">
                <a:latin typeface="Arial" charset="0"/>
              </a:rPr>
              <a:t>Dva druhy </a:t>
            </a:r>
            <a:r>
              <a:rPr lang="cs-CZ" sz="3400" dirty="0" err="1">
                <a:latin typeface="Arial" charset="0"/>
              </a:rPr>
              <a:t>fototiskáren</a:t>
            </a:r>
            <a:r>
              <a:rPr lang="cs-CZ" sz="3400" dirty="0">
                <a:latin typeface="Arial" charset="0"/>
              </a:rPr>
              <a:t> </a:t>
            </a:r>
          </a:p>
          <a:p>
            <a:pPr marL="1257300" lvl="2" indent="-3429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3000" dirty="0">
                <a:latin typeface="Arial" charset="0"/>
              </a:rPr>
              <a:t>inkoustové </a:t>
            </a:r>
          </a:p>
          <a:p>
            <a:pPr marL="1714500" lvl="3" indent="-342900">
              <a:buClr>
                <a:srgbClr val="000066"/>
              </a:buClr>
              <a:buFont typeface="Wingdings" pitchFamily="2" charset="2"/>
              <a:buChar char="ü"/>
              <a:defRPr/>
            </a:pPr>
            <a:r>
              <a:rPr lang="cs-CZ" dirty="0">
                <a:latin typeface="Arial" charset="0"/>
              </a:rPr>
              <a:t>pracují se 6 barvami inkoustu (</a:t>
            </a:r>
            <a:r>
              <a:rPr lang="cs-CZ" dirty="0" err="1">
                <a:latin typeface="Arial" charset="0"/>
              </a:rPr>
              <a:t>CMYKLcLm</a:t>
            </a:r>
            <a:r>
              <a:rPr lang="cs-CZ" dirty="0">
                <a:latin typeface="Arial" charset="0"/>
              </a:rPr>
              <a:t>)</a:t>
            </a:r>
          </a:p>
          <a:p>
            <a:pPr marL="1714500" lvl="3" indent="-342900">
              <a:buClr>
                <a:srgbClr val="000066"/>
              </a:buClr>
              <a:buFont typeface="Wingdings" pitchFamily="2" charset="2"/>
              <a:buChar char="ü"/>
              <a:defRPr/>
            </a:pPr>
            <a:r>
              <a:rPr lang="cs-CZ" dirty="0">
                <a:latin typeface="Arial" charset="0"/>
              </a:rPr>
              <a:t>někdy dokonce 8 patron (</a:t>
            </a:r>
            <a:r>
              <a:rPr lang="cs-CZ" dirty="0" err="1">
                <a:latin typeface="Arial" charset="0"/>
              </a:rPr>
              <a:t>CMYKPGLcLm</a:t>
            </a:r>
            <a:r>
              <a:rPr lang="cs-CZ" dirty="0">
                <a:latin typeface="Arial" charset="0"/>
              </a:rPr>
              <a:t>)</a:t>
            </a:r>
          </a:p>
          <a:p>
            <a:pPr marL="1714500" lvl="3" indent="-342900">
              <a:buClr>
                <a:srgbClr val="000066"/>
              </a:buClr>
              <a:buFont typeface="Wingdings" pitchFamily="2" charset="2"/>
              <a:buChar char="ü"/>
              <a:defRPr/>
            </a:pPr>
            <a:r>
              <a:rPr lang="cs-CZ" dirty="0">
                <a:latin typeface="Arial" charset="0"/>
              </a:rPr>
              <a:t>další vylepšení</a:t>
            </a:r>
          </a:p>
          <a:p>
            <a:pPr marL="2171700" lvl="4" indent="-342900">
              <a:buClr>
                <a:srgbClr val="000066"/>
              </a:buClr>
              <a:buFont typeface="Courier New" pitchFamily="49" charset="0"/>
              <a:buChar char="o"/>
              <a:defRPr/>
            </a:pPr>
            <a:r>
              <a:rPr lang="cs-CZ" sz="2000" dirty="0">
                <a:latin typeface="Arial" charset="0"/>
              </a:rPr>
              <a:t>přidání patrony lesku </a:t>
            </a:r>
            <a:r>
              <a:rPr lang="cs-CZ" sz="2000" dirty="0">
                <a:latin typeface="Arial" charset="0"/>
                <a:sym typeface="Wingdings" pitchFamily="2" charset="2"/>
              </a:rPr>
              <a:t></a:t>
            </a:r>
            <a:r>
              <a:rPr lang="en-US" sz="2000" dirty="0">
                <a:latin typeface="Arial" charset="0"/>
              </a:rPr>
              <a:t> </a:t>
            </a:r>
            <a:r>
              <a:rPr lang="cs-CZ" sz="2000" dirty="0">
                <a:latin typeface="Arial" charset="0"/>
              </a:rPr>
              <a:t>fotografický lesk</a:t>
            </a:r>
          </a:p>
          <a:p>
            <a:pPr marL="2171700" lvl="4" indent="-342900">
              <a:buClr>
                <a:srgbClr val="000066"/>
              </a:buClr>
              <a:buFont typeface="Courier New" pitchFamily="49" charset="0"/>
              <a:buChar char="o"/>
              <a:defRPr/>
            </a:pPr>
            <a:r>
              <a:rPr lang="cs-CZ" sz="2000" dirty="0">
                <a:latin typeface="Arial" charset="0"/>
              </a:rPr>
              <a:t>přidání bílé či černé patrony </a:t>
            </a:r>
            <a:r>
              <a:rPr lang="en-US" sz="2000" dirty="0">
                <a:latin typeface="Arial" charset="0"/>
                <a:sym typeface="Wingdings" pitchFamily="2" charset="2"/>
              </a:rPr>
              <a:t></a:t>
            </a:r>
            <a:r>
              <a:rPr lang="cs-CZ" sz="2000" dirty="0">
                <a:latin typeface="Arial" charset="0"/>
              </a:rPr>
              <a:t> úspora inkoustu</a:t>
            </a:r>
          </a:p>
          <a:p>
            <a:pPr marL="1714500" lvl="3" indent="-342900">
              <a:buClr>
                <a:srgbClr val="000066"/>
              </a:buClr>
              <a:buFont typeface="Wingdings" pitchFamily="2" charset="2"/>
              <a:buChar char="ü"/>
              <a:defRPr/>
            </a:pPr>
            <a:r>
              <a:rPr lang="cs-CZ" dirty="0">
                <a:latin typeface="Arial" charset="0"/>
              </a:rPr>
              <a:t>výhoda </a:t>
            </a:r>
          </a:p>
          <a:p>
            <a:pPr marL="2171700" lvl="4" indent="-342900">
              <a:buClr>
                <a:srgbClr val="000066"/>
              </a:buClr>
              <a:buFont typeface="Courier New" pitchFamily="49" charset="0"/>
              <a:buChar char="o"/>
              <a:defRPr/>
            </a:pPr>
            <a:r>
              <a:rPr lang="cs-CZ" sz="2000" dirty="0">
                <a:latin typeface="Arial" charset="0"/>
              </a:rPr>
              <a:t>určeny i pro běžný tisk (lze tisknout i text)</a:t>
            </a:r>
          </a:p>
          <a:p>
            <a:pPr marL="1714500" lvl="3" indent="-342900">
              <a:buClr>
                <a:srgbClr val="000066"/>
              </a:buClr>
              <a:buFont typeface="Wingdings" pitchFamily="2" charset="2"/>
              <a:buChar char="ü"/>
              <a:defRPr/>
            </a:pPr>
            <a:r>
              <a:rPr lang="cs-CZ" dirty="0">
                <a:latin typeface="Arial" charset="0"/>
              </a:rPr>
              <a:t>pro tisk fotografií potřeba speciální papír </a:t>
            </a:r>
          </a:p>
          <a:p>
            <a:pPr marL="1257300" lvl="2" indent="-3429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3000" dirty="0" err="1">
                <a:latin typeface="Arial" charset="0"/>
              </a:rPr>
              <a:t>termosublimační</a:t>
            </a:r>
            <a:r>
              <a:rPr lang="cs-CZ" sz="3000" dirty="0">
                <a:latin typeface="Arial" charset="0"/>
              </a:rPr>
              <a:t> tiskárny</a:t>
            </a:r>
          </a:p>
          <a:p>
            <a:pPr marL="1714500" lvl="3" indent="-342900">
              <a:buClr>
                <a:srgbClr val="000066"/>
              </a:buClr>
              <a:buFont typeface="Wingdings" pitchFamily="2" charset="2"/>
              <a:buChar char="ü"/>
              <a:defRPr/>
            </a:pPr>
            <a:r>
              <a:rPr lang="cs-CZ" dirty="0">
                <a:latin typeface="Arial" charset="0"/>
              </a:rPr>
              <a:t>kvalitnější výstup</a:t>
            </a:r>
          </a:p>
          <a:p>
            <a:pPr marL="1714500" lvl="3" indent="-342900">
              <a:buClr>
                <a:srgbClr val="000066"/>
              </a:buClr>
              <a:buFont typeface="Wingdings" pitchFamily="2" charset="2"/>
              <a:buChar char="ü"/>
              <a:defRPr/>
            </a:pPr>
            <a:r>
              <a:rPr lang="cs-CZ" dirty="0">
                <a:latin typeface="Arial" charset="0"/>
              </a:rPr>
              <a:t>stálejší barvy</a:t>
            </a:r>
          </a:p>
          <a:p>
            <a:pPr marL="1714500" lvl="3" indent="-342900">
              <a:buClr>
                <a:srgbClr val="000066"/>
              </a:buClr>
              <a:buFont typeface="Wingdings" pitchFamily="2" charset="2"/>
              <a:buChar char="ü"/>
              <a:defRPr/>
            </a:pPr>
            <a:r>
              <a:rPr lang="cs-CZ" dirty="0">
                <a:latin typeface="Arial" charset="0"/>
              </a:rPr>
              <a:t>nelze tisknout text</a:t>
            </a:r>
          </a:p>
          <a:p>
            <a:pPr marL="1714500" lvl="3" indent="-342900">
              <a:buClr>
                <a:srgbClr val="000066"/>
              </a:buClr>
              <a:buFont typeface="Wingdings" pitchFamily="2" charset="2"/>
              <a:buChar char="ü"/>
              <a:defRPr/>
            </a:pPr>
            <a:r>
              <a:rPr lang="cs-CZ" dirty="0">
                <a:latin typeface="Arial" charset="0"/>
              </a:rPr>
              <a:t>dražší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3213100"/>
            <a:ext cx="3744913" cy="360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r>
              <a:rPr lang="cs-CZ" b="1" u="sng">
                <a:solidFill>
                  <a:schemeClr val="tx1"/>
                </a:solidFill>
                <a:latin typeface="Arial" charset="0"/>
              </a:rPr>
              <a:t>Fototiskárny </a:t>
            </a:r>
            <a:br>
              <a:rPr lang="cs-CZ" b="1" u="sng">
                <a:solidFill>
                  <a:schemeClr val="tx1"/>
                </a:solidFill>
                <a:latin typeface="Arial" charset="0"/>
              </a:rPr>
            </a:br>
            <a:endParaRPr lang="cs-CZ" b="1" u="sng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0" y="914400"/>
            <a:ext cx="9144000" cy="336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>
              <a:buClr>
                <a:srgbClr val="000066"/>
              </a:buClr>
              <a:buFont typeface="Wingdings" pitchFamily="2" charset="2"/>
              <a:buNone/>
              <a:defRPr/>
            </a:pPr>
            <a:endParaRPr lang="cs-CZ" sz="500" b="1" dirty="0">
              <a:latin typeface="Arial" charset="0"/>
            </a:endParaRPr>
          </a:p>
          <a:p>
            <a:pPr marL="914400" lvl="1" indent="-457200">
              <a:buClr>
                <a:srgbClr val="000066"/>
              </a:buClr>
              <a:buFont typeface="Wingdings" pitchFamily="2" charset="2"/>
              <a:buChar char="Ø"/>
              <a:defRPr/>
            </a:pPr>
            <a:r>
              <a:rPr lang="cs-CZ" sz="3000" b="1" dirty="0">
                <a:latin typeface="Arial" charset="0"/>
              </a:rPr>
              <a:t>Model </a:t>
            </a:r>
            <a:r>
              <a:rPr lang="cs-CZ" sz="3000" b="1" dirty="0" err="1">
                <a:latin typeface="Arial" charset="0"/>
              </a:rPr>
              <a:t>CMYKPGLcLm</a:t>
            </a:r>
            <a:endParaRPr lang="cs-CZ" sz="3000" b="1" dirty="0">
              <a:latin typeface="Arial" charset="0"/>
            </a:endParaRPr>
          </a:p>
          <a:p>
            <a:pPr marL="1257300" lvl="2" indent="-3429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2500" dirty="0">
                <a:latin typeface="Arial" charset="0"/>
              </a:rPr>
              <a:t>CMYK 	 </a:t>
            </a:r>
            <a:r>
              <a:rPr lang="cs-CZ" sz="2500" dirty="0">
                <a:latin typeface="Arial" charset="0"/>
                <a:sym typeface="Wingdings" pitchFamily="2" charset="2"/>
              </a:rPr>
              <a:t></a:t>
            </a:r>
            <a:r>
              <a:rPr lang="cs-CZ" sz="2500" dirty="0">
                <a:latin typeface="Arial" charset="0"/>
              </a:rPr>
              <a:t> jako obvykle</a:t>
            </a:r>
          </a:p>
          <a:p>
            <a:pPr marL="1257300" lvl="2" indent="-3429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2500" dirty="0">
                <a:latin typeface="Arial" charset="0"/>
              </a:rPr>
              <a:t>P 		</a:t>
            </a:r>
            <a:r>
              <a:rPr lang="cs-CZ" sz="2500" dirty="0">
                <a:latin typeface="Arial" charset="0"/>
                <a:sym typeface="Wingdings" pitchFamily="2" charset="2"/>
              </a:rPr>
              <a:t> </a:t>
            </a:r>
            <a:r>
              <a:rPr lang="cs-CZ" sz="2500" dirty="0">
                <a:latin typeface="Arial" charset="0"/>
              </a:rPr>
              <a:t> </a:t>
            </a:r>
            <a:r>
              <a:rPr lang="cs-CZ" sz="2500" dirty="0" err="1">
                <a:latin typeface="Arial" charset="0"/>
              </a:rPr>
              <a:t>Purple</a:t>
            </a:r>
            <a:r>
              <a:rPr lang="cs-CZ" sz="2500" dirty="0">
                <a:latin typeface="Arial" charset="0"/>
              </a:rPr>
              <a:t> (oranžová)</a:t>
            </a:r>
          </a:p>
          <a:p>
            <a:pPr marL="1257300" lvl="2" indent="-3429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2500" dirty="0">
                <a:latin typeface="Arial" charset="0"/>
              </a:rPr>
              <a:t>G 		</a:t>
            </a:r>
            <a:r>
              <a:rPr lang="cs-CZ" sz="2500" dirty="0">
                <a:latin typeface="Arial" charset="0"/>
                <a:sym typeface="Wingdings" pitchFamily="2" charset="2"/>
              </a:rPr>
              <a:t> </a:t>
            </a:r>
            <a:r>
              <a:rPr lang="cs-CZ" sz="2500" dirty="0">
                <a:latin typeface="Arial" charset="0"/>
              </a:rPr>
              <a:t> Green (zelená)</a:t>
            </a:r>
          </a:p>
          <a:p>
            <a:pPr marL="1257300" lvl="2" indent="-3429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2500" dirty="0" err="1">
                <a:latin typeface="Arial" charset="0"/>
              </a:rPr>
              <a:t>Lc</a:t>
            </a:r>
            <a:r>
              <a:rPr lang="cs-CZ" sz="2500" dirty="0">
                <a:latin typeface="Arial" charset="0"/>
              </a:rPr>
              <a:t> 		</a:t>
            </a:r>
            <a:r>
              <a:rPr lang="cs-CZ" sz="2500" dirty="0">
                <a:latin typeface="Arial" charset="0"/>
                <a:sym typeface="Wingdings" pitchFamily="2" charset="2"/>
              </a:rPr>
              <a:t> </a:t>
            </a:r>
            <a:r>
              <a:rPr lang="cs-CZ" sz="2500" dirty="0">
                <a:latin typeface="Arial" charset="0"/>
              </a:rPr>
              <a:t> </a:t>
            </a:r>
            <a:r>
              <a:rPr lang="cs-CZ" sz="2500" dirty="0" err="1">
                <a:latin typeface="Arial" charset="0"/>
              </a:rPr>
              <a:t>Light</a:t>
            </a:r>
            <a:r>
              <a:rPr lang="cs-CZ" sz="2500" dirty="0">
                <a:latin typeface="Arial" charset="0"/>
              </a:rPr>
              <a:t> cyan (světle azurová)</a:t>
            </a:r>
          </a:p>
          <a:p>
            <a:pPr marL="1257300" lvl="2" indent="-3429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2500" dirty="0" err="1">
                <a:latin typeface="Arial" charset="0"/>
              </a:rPr>
              <a:t>Lm</a:t>
            </a:r>
            <a:r>
              <a:rPr lang="cs-CZ" sz="2500" dirty="0">
                <a:latin typeface="Arial" charset="0"/>
              </a:rPr>
              <a:t> 		</a:t>
            </a:r>
            <a:r>
              <a:rPr lang="cs-CZ" sz="2500" dirty="0">
                <a:latin typeface="Arial" charset="0"/>
                <a:sym typeface="Wingdings" pitchFamily="2" charset="2"/>
              </a:rPr>
              <a:t> </a:t>
            </a:r>
            <a:r>
              <a:rPr lang="cs-CZ" sz="2500" dirty="0">
                <a:latin typeface="Arial" charset="0"/>
              </a:rPr>
              <a:t> </a:t>
            </a:r>
            <a:r>
              <a:rPr lang="cs-CZ" sz="2500" dirty="0" err="1">
                <a:latin typeface="Arial" charset="0"/>
              </a:rPr>
              <a:t>Light</a:t>
            </a:r>
            <a:r>
              <a:rPr lang="cs-CZ" sz="2500" dirty="0">
                <a:latin typeface="Arial" charset="0"/>
              </a:rPr>
              <a:t> magenta (světle fialová)</a:t>
            </a:r>
            <a:endParaRPr lang="cs-CZ" sz="3000" b="1" dirty="0">
              <a:latin typeface="Arial" charset="0"/>
            </a:endParaRPr>
          </a:p>
          <a:p>
            <a:pPr lvl="1">
              <a:buClr>
                <a:srgbClr val="000066"/>
              </a:buClr>
              <a:buFont typeface="Wingdings" pitchFamily="2" charset="2"/>
              <a:buChar char="Ø"/>
              <a:defRPr/>
            </a:pPr>
            <a:endParaRPr lang="cs-CZ" sz="3000" b="1" dirty="0">
              <a:latin typeface="Arial" charset="0"/>
            </a:endParaRPr>
          </a:p>
          <a:p>
            <a:pPr lvl="4">
              <a:buClr>
                <a:srgbClr val="FF0000"/>
              </a:buClr>
              <a:buFont typeface="Wingdings" pitchFamily="2" charset="2"/>
              <a:buChar char="w"/>
              <a:defRPr/>
            </a:pPr>
            <a:endParaRPr lang="cs-CZ" sz="2500" dirty="0">
              <a:latin typeface="Arial" charset="0"/>
            </a:endParaRPr>
          </a:p>
        </p:txBody>
      </p:sp>
      <p:pic>
        <p:nvPicPr>
          <p:cNvPr id="1946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429000"/>
            <a:ext cx="3960813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r>
              <a:rPr lang="cs-CZ" b="1" u="sng">
                <a:solidFill>
                  <a:schemeClr val="tx1"/>
                </a:solidFill>
                <a:latin typeface="Arial" charset="0"/>
              </a:rPr>
              <a:t>Zásady pro výběr tiskárny</a:t>
            </a:r>
            <a:br>
              <a:rPr lang="cs-CZ" b="1" u="sng">
                <a:solidFill>
                  <a:schemeClr val="tx1"/>
                </a:solidFill>
                <a:latin typeface="Arial" charset="0"/>
              </a:rPr>
            </a:br>
            <a:endParaRPr lang="cs-CZ" b="1" u="sng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20483" name="Picture 3" descr="výběrtiskárn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odové font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413"/>
            <a:ext cx="9144000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  <a:noFill/>
        </p:spPr>
        <p:txBody>
          <a:bodyPr/>
          <a:lstStyle/>
          <a:p>
            <a:r>
              <a:rPr lang="cs-CZ" b="1" u="sng">
                <a:solidFill>
                  <a:schemeClr val="tx1"/>
                </a:solidFill>
                <a:latin typeface="Arial" charset="0"/>
              </a:rPr>
              <a:t>Bitové fonty</a:t>
            </a:r>
            <a:br>
              <a:rPr lang="cs-CZ" b="1" u="sng"/>
            </a:br>
            <a:endParaRPr lang="cs-CZ" b="1" u="sng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r>
              <a:rPr lang="cs-CZ" b="1" u="sng">
                <a:solidFill>
                  <a:schemeClr val="tx1"/>
                </a:solidFill>
                <a:latin typeface="Arial" charset="0"/>
              </a:rPr>
              <a:t>Vektorové fonty</a:t>
            </a:r>
            <a:br>
              <a:rPr lang="cs-CZ" b="1" u="sng">
                <a:solidFill>
                  <a:schemeClr val="tx1"/>
                </a:solidFill>
                <a:latin typeface="Arial" charset="0"/>
              </a:rPr>
            </a:br>
            <a:endParaRPr lang="cs-CZ" b="1" u="sng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5123" name="Picture 3" descr="E:\TECHNICKE VYBAVENI\2.ROCNIK\TISKARNY\vektor font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462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r>
              <a:rPr lang="cs-CZ" b="1" u="sng">
                <a:solidFill>
                  <a:schemeClr val="tx1"/>
                </a:solidFill>
                <a:latin typeface="Arial" charset="0"/>
              </a:rPr>
              <a:t>Barevný tisk</a:t>
            </a:r>
            <a:br>
              <a:rPr lang="cs-CZ" b="1" u="sng">
                <a:solidFill>
                  <a:schemeClr val="tx1"/>
                </a:solidFill>
                <a:latin typeface="Arial" charset="0"/>
              </a:rPr>
            </a:br>
            <a:endParaRPr lang="cs-CZ" b="1" u="sng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0" y="2043113"/>
            <a:ext cx="9144000" cy="247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>
              <a:buClr>
                <a:srgbClr val="000066"/>
              </a:buClr>
              <a:buFont typeface="Wingdings" pitchFamily="2" charset="2"/>
              <a:buChar char="Ø"/>
            </a:pPr>
            <a:r>
              <a:rPr lang="cs-CZ" sz="3400">
                <a:latin typeface="Arial" charset="0"/>
              </a:rPr>
              <a:t>Princip stejný jako u černobílé</a:t>
            </a:r>
          </a:p>
          <a:p>
            <a:pPr lvl="1">
              <a:buClr>
                <a:srgbClr val="000066"/>
              </a:buClr>
              <a:buFont typeface="Wingdings" pitchFamily="2" charset="2"/>
              <a:buChar char="Ø"/>
            </a:pPr>
            <a:r>
              <a:rPr lang="cs-CZ" sz="3400">
                <a:latin typeface="Arial" charset="0"/>
              </a:rPr>
              <a:t>Postupně nanášeny jednotlivé barvy</a:t>
            </a:r>
          </a:p>
          <a:p>
            <a:pPr lvl="2">
              <a:buClr>
                <a:srgbClr val="000066"/>
              </a:buClr>
              <a:buFont typeface="Arial" charset="0"/>
              <a:buChar char="•"/>
            </a:pPr>
            <a:r>
              <a:rPr lang="cs-CZ" sz="2900">
                <a:latin typeface="Arial" charset="0"/>
              </a:rPr>
              <a:t>barevné tiskárny </a:t>
            </a:r>
            <a:r>
              <a:rPr lang="cs-CZ" sz="2900">
                <a:latin typeface="Arial" charset="0"/>
                <a:sym typeface="Wingdings" pitchFamily="2" charset="2"/>
              </a:rPr>
              <a:t></a:t>
            </a:r>
            <a:r>
              <a:rPr lang="cs-CZ" sz="2900">
                <a:latin typeface="Arial" charset="0"/>
              </a:rPr>
              <a:t> 3 inkousty</a:t>
            </a:r>
          </a:p>
          <a:p>
            <a:pPr lvl="2">
              <a:buClr>
                <a:srgbClr val="000066"/>
              </a:buClr>
              <a:buFont typeface="Arial" charset="0"/>
              <a:buChar char="•"/>
            </a:pPr>
            <a:r>
              <a:rPr lang="cs-CZ" sz="2900">
                <a:latin typeface="Arial" charset="0"/>
              </a:rPr>
              <a:t>tuhé inkoustové tiskárny </a:t>
            </a:r>
            <a:r>
              <a:rPr lang="en-US" sz="2900">
                <a:latin typeface="Arial" charset="0"/>
                <a:sym typeface="Wingdings" pitchFamily="2" charset="2"/>
              </a:rPr>
              <a:t></a:t>
            </a:r>
            <a:r>
              <a:rPr lang="cs-CZ" sz="2900">
                <a:latin typeface="Arial" charset="0"/>
              </a:rPr>
              <a:t> 3 barevné vosky</a:t>
            </a:r>
          </a:p>
          <a:p>
            <a:pPr lvl="2">
              <a:buClr>
                <a:srgbClr val="000066"/>
              </a:buClr>
              <a:buFont typeface="Arial" charset="0"/>
              <a:buChar char="•"/>
            </a:pPr>
            <a:r>
              <a:rPr lang="cs-CZ" sz="2900">
                <a:latin typeface="Arial" charset="0"/>
              </a:rPr>
              <a:t>fotografické tiskárny </a:t>
            </a:r>
            <a:r>
              <a:rPr lang="en-US" sz="2900">
                <a:latin typeface="Arial" charset="0"/>
                <a:sym typeface="Wingdings" pitchFamily="2" charset="2"/>
              </a:rPr>
              <a:t></a:t>
            </a:r>
            <a:r>
              <a:rPr lang="cs-CZ" sz="2900">
                <a:latin typeface="Arial" charset="0"/>
              </a:rPr>
              <a:t> až 8 inkoustů (7+lesk)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r>
              <a:rPr lang="cs-CZ" b="1" u="sng">
                <a:solidFill>
                  <a:schemeClr val="tx1"/>
                </a:solidFill>
                <a:latin typeface="Arial" charset="0"/>
              </a:rPr>
              <a:t>Skládání barev</a:t>
            </a:r>
            <a:br>
              <a:rPr lang="cs-CZ" b="1" u="sng">
                <a:solidFill>
                  <a:schemeClr val="tx1"/>
                </a:solidFill>
                <a:latin typeface="Arial" charset="0"/>
              </a:rPr>
            </a:br>
            <a:endParaRPr lang="cs-CZ" b="1" u="sng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0" y="685800"/>
            <a:ext cx="9144000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>
              <a:buClr>
                <a:srgbClr val="000066"/>
              </a:buClr>
              <a:buFont typeface="Wingdings" pitchFamily="2" charset="2"/>
              <a:buChar char="Ø"/>
              <a:defRPr/>
            </a:pPr>
            <a:endParaRPr lang="cs-CZ" sz="3000" b="1" dirty="0">
              <a:latin typeface="Arial" charset="0"/>
            </a:endParaRPr>
          </a:p>
          <a:p>
            <a:pPr lvl="1">
              <a:buClr>
                <a:srgbClr val="000066"/>
              </a:buClr>
              <a:buFont typeface="Wingdings" pitchFamily="2" charset="2"/>
              <a:buChar char="Ø"/>
              <a:defRPr/>
            </a:pPr>
            <a:endParaRPr lang="cs-CZ" sz="3000" b="1" dirty="0">
              <a:latin typeface="Arial" charset="0"/>
            </a:endParaRPr>
          </a:p>
          <a:p>
            <a:pPr marL="914400" lvl="1" indent="-457200">
              <a:buClr>
                <a:srgbClr val="000066"/>
              </a:buClr>
              <a:buFont typeface="Wingdings" pitchFamily="2" charset="2"/>
              <a:buChar char="Ø"/>
              <a:defRPr/>
            </a:pPr>
            <a:r>
              <a:rPr lang="cs-CZ" sz="3400" dirty="0">
                <a:latin typeface="Arial" charset="0"/>
              </a:rPr>
              <a:t>Aditivní</a:t>
            </a:r>
          </a:p>
          <a:p>
            <a:pPr marL="1371600" lvl="2" indent="-4572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2800" dirty="0">
                <a:latin typeface="Arial" charset="0"/>
              </a:rPr>
              <a:t>jednotlivé barevné složky se sčítají</a:t>
            </a:r>
          </a:p>
          <a:p>
            <a:pPr marL="1371600" lvl="2" indent="-4572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2800" dirty="0">
                <a:latin typeface="Arial" charset="0"/>
              </a:rPr>
              <a:t>výsledná intenzita je součet jednotlivých intenzit</a:t>
            </a:r>
          </a:p>
          <a:p>
            <a:pPr marL="1371600" lvl="2" indent="-4572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2800" dirty="0">
                <a:latin typeface="Arial" charset="0"/>
              </a:rPr>
              <a:t>model RGB</a:t>
            </a:r>
          </a:p>
          <a:p>
            <a:pPr marL="1828800" lvl="3" indent="-457200">
              <a:buClr>
                <a:srgbClr val="000066"/>
              </a:buClr>
              <a:buFont typeface="Wingdings" pitchFamily="2" charset="2"/>
              <a:buChar char="ü"/>
              <a:defRPr/>
            </a:pPr>
            <a:r>
              <a:rPr lang="cs-CZ" dirty="0">
                <a:latin typeface="Arial" charset="0"/>
              </a:rPr>
              <a:t>R </a:t>
            </a:r>
            <a:r>
              <a:rPr lang="cs-CZ" dirty="0">
                <a:latin typeface="Arial" charset="0"/>
                <a:sym typeface="Wingdings" pitchFamily="2" charset="2"/>
              </a:rPr>
              <a:t></a:t>
            </a:r>
            <a:r>
              <a:rPr lang="cs-CZ" dirty="0">
                <a:latin typeface="Arial" charset="0"/>
              </a:rPr>
              <a:t> </a:t>
            </a:r>
            <a:r>
              <a:rPr lang="cs-CZ" dirty="0" err="1">
                <a:latin typeface="Arial" charset="0"/>
              </a:rPr>
              <a:t>Red</a:t>
            </a:r>
            <a:r>
              <a:rPr lang="cs-CZ" dirty="0">
                <a:latin typeface="Arial" charset="0"/>
              </a:rPr>
              <a:t> (červená)</a:t>
            </a:r>
          </a:p>
          <a:p>
            <a:pPr marL="1828800" lvl="3" indent="-457200">
              <a:buClr>
                <a:srgbClr val="000066"/>
              </a:buClr>
              <a:buFont typeface="Wingdings" pitchFamily="2" charset="2"/>
              <a:buChar char="ü"/>
              <a:defRPr/>
            </a:pPr>
            <a:r>
              <a:rPr lang="cs-CZ" dirty="0">
                <a:latin typeface="Arial" charset="0"/>
              </a:rPr>
              <a:t>G </a:t>
            </a:r>
            <a:r>
              <a:rPr lang="en-US" dirty="0">
                <a:latin typeface="Arial" charset="0"/>
                <a:sym typeface="Wingdings" pitchFamily="2" charset="2"/>
              </a:rPr>
              <a:t></a:t>
            </a:r>
            <a:r>
              <a:rPr lang="cs-CZ" dirty="0">
                <a:latin typeface="Arial" charset="0"/>
              </a:rPr>
              <a:t> Green (zelená</a:t>
            </a:r>
          </a:p>
          <a:p>
            <a:pPr marL="1828800" lvl="3" indent="-457200">
              <a:buClr>
                <a:srgbClr val="000066"/>
              </a:buClr>
              <a:buFont typeface="Wingdings" pitchFamily="2" charset="2"/>
              <a:buChar char="ü"/>
              <a:defRPr/>
            </a:pPr>
            <a:r>
              <a:rPr lang="cs-CZ" dirty="0">
                <a:latin typeface="Arial" charset="0"/>
              </a:rPr>
              <a:t>B </a:t>
            </a:r>
            <a:r>
              <a:rPr lang="en-US" dirty="0">
                <a:latin typeface="Arial" charset="0"/>
                <a:sym typeface="Wingdings" pitchFamily="2" charset="2"/>
              </a:rPr>
              <a:t></a:t>
            </a:r>
            <a:r>
              <a:rPr lang="cs-CZ" dirty="0">
                <a:latin typeface="Arial" charset="0"/>
              </a:rPr>
              <a:t> Blue (modrá)</a:t>
            </a:r>
          </a:p>
          <a:p>
            <a:pPr marL="1371600" lvl="2" indent="-4572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2800" dirty="0">
                <a:latin typeface="Arial" charset="0"/>
              </a:rPr>
              <a:t>používá se zejména u monitorů</a:t>
            </a:r>
          </a:p>
          <a:p>
            <a:pPr lvl="3">
              <a:buClr>
                <a:srgbClr val="000066"/>
              </a:buClr>
              <a:buFont typeface="Wingdings" pitchFamily="2" charset="2"/>
              <a:buNone/>
              <a:defRPr/>
            </a:pPr>
            <a:endParaRPr lang="cs-CZ" sz="2000" dirty="0">
              <a:latin typeface="Arial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r>
              <a:rPr lang="cs-CZ" b="1" u="sng">
                <a:solidFill>
                  <a:schemeClr val="tx1"/>
                </a:solidFill>
                <a:latin typeface="Arial" charset="0"/>
              </a:rPr>
              <a:t>Aditivní skládání barev</a:t>
            </a:r>
            <a:br>
              <a:rPr lang="cs-CZ" b="1" u="sng">
                <a:solidFill>
                  <a:schemeClr val="tx1"/>
                </a:solidFill>
                <a:latin typeface="Arial" charset="0"/>
              </a:rPr>
            </a:br>
            <a:endParaRPr lang="cs-CZ" b="1" u="sng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8195" name="Picture 8" descr="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736600"/>
            <a:ext cx="6121400" cy="593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r>
              <a:rPr lang="cs-CZ" b="1" u="sng">
                <a:solidFill>
                  <a:schemeClr val="tx1"/>
                </a:solidFill>
                <a:latin typeface="Arial" charset="0"/>
              </a:rPr>
              <a:t>Skládání barev</a:t>
            </a:r>
            <a:br>
              <a:rPr lang="cs-CZ" b="1" u="sng">
                <a:solidFill>
                  <a:schemeClr val="tx1"/>
                </a:solidFill>
                <a:latin typeface="Arial" charset="0"/>
              </a:rPr>
            </a:br>
            <a:endParaRPr lang="cs-CZ" b="1" u="sng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0" y="685800"/>
            <a:ext cx="91440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>
              <a:buClr>
                <a:srgbClr val="000066"/>
              </a:buClr>
              <a:buFont typeface="Wingdings" pitchFamily="2" charset="2"/>
              <a:buChar char="Ø"/>
              <a:defRPr/>
            </a:pPr>
            <a:endParaRPr lang="cs-CZ" sz="3000" b="1" dirty="0">
              <a:latin typeface="Arial" charset="0"/>
            </a:endParaRPr>
          </a:p>
          <a:p>
            <a:pPr marL="914400" lvl="1" indent="-457200">
              <a:buClr>
                <a:srgbClr val="000066"/>
              </a:buClr>
              <a:buFont typeface="Wingdings" pitchFamily="2" charset="2"/>
              <a:buChar char="Ø"/>
              <a:defRPr/>
            </a:pPr>
            <a:r>
              <a:rPr lang="cs-CZ" sz="3400" dirty="0">
                <a:latin typeface="Arial" charset="0"/>
              </a:rPr>
              <a:t>Subtraktivní</a:t>
            </a:r>
          </a:p>
          <a:p>
            <a:pPr marL="1371600" lvl="2" indent="-4572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2800" dirty="0">
                <a:latin typeface="Arial" charset="0"/>
              </a:rPr>
              <a:t>absorpce světla určitých vlnových délek</a:t>
            </a:r>
            <a:endParaRPr lang="en-US" sz="2800" dirty="0">
              <a:latin typeface="Arial" charset="0"/>
            </a:endParaRPr>
          </a:p>
          <a:p>
            <a:pPr marL="1828800" lvl="3" indent="-457200">
              <a:buClr>
                <a:srgbClr val="000066"/>
              </a:buClr>
              <a:buFont typeface="Wingdings" pitchFamily="2" charset="2"/>
              <a:buChar char="ü"/>
              <a:defRPr/>
            </a:pPr>
            <a:r>
              <a:rPr lang="cs-CZ" dirty="0">
                <a:latin typeface="Arial" charset="0"/>
              </a:rPr>
              <a:t>jednotlivé barvy se odčítají</a:t>
            </a:r>
          </a:p>
          <a:p>
            <a:pPr marL="1371600" lvl="2" indent="-4572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2800" dirty="0">
                <a:latin typeface="Arial" charset="0"/>
              </a:rPr>
              <a:t>každá další barva ubírá původní intenzitu</a:t>
            </a:r>
          </a:p>
          <a:p>
            <a:pPr marL="1828800" lvl="3" indent="-457200">
              <a:buClr>
                <a:srgbClr val="000066"/>
              </a:buClr>
              <a:buFont typeface="Wingdings" pitchFamily="2" charset="2"/>
              <a:buChar char="ü"/>
              <a:defRPr/>
            </a:pPr>
            <a:r>
              <a:rPr lang="cs-CZ" dirty="0">
                <a:latin typeface="Arial" charset="0"/>
              </a:rPr>
              <a:t>světlo se pohlcuje</a:t>
            </a:r>
          </a:p>
          <a:p>
            <a:pPr marL="1371600" lvl="2" indent="-4572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2800" dirty="0">
                <a:latin typeface="Arial" charset="0"/>
              </a:rPr>
              <a:t>model CMY</a:t>
            </a:r>
            <a:r>
              <a:rPr lang="en-US" sz="2800" dirty="0">
                <a:latin typeface="Arial" charset="0"/>
              </a:rPr>
              <a:t>K</a:t>
            </a:r>
            <a:endParaRPr lang="cs-CZ" sz="2800" dirty="0">
              <a:latin typeface="Arial" charset="0"/>
            </a:endParaRPr>
          </a:p>
          <a:p>
            <a:pPr marL="1828800" lvl="3" indent="-457200">
              <a:buClr>
                <a:srgbClr val="000066"/>
              </a:buClr>
              <a:buFont typeface="Wingdings" pitchFamily="2" charset="2"/>
              <a:buChar char="ü"/>
              <a:defRPr/>
            </a:pPr>
            <a:r>
              <a:rPr lang="cs-CZ" dirty="0">
                <a:latin typeface="Arial" charset="0"/>
              </a:rPr>
              <a:t>C </a:t>
            </a:r>
            <a:r>
              <a:rPr lang="cs-CZ" dirty="0">
                <a:latin typeface="Arial" charset="0"/>
                <a:sym typeface="Wingdings" pitchFamily="2" charset="2"/>
              </a:rPr>
              <a:t></a:t>
            </a:r>
            <a:r>
              <a:rPr lang="cs-CZ" dirty="0">
                <a:latin typeface="Arial" charset="0"/>
              </a:rPr>
              <a:t> Cyan (azurová)</a:t>
            </a:r>
          </a:p>
          <a:p>
            <a:pPr marL="1828800" lvl="3" indent="-457200">
              <a:buClr>
                <a:srgbClr val="000066"/>
              </a:buClr>
              <a:buFont typeface="Wingdings" pitchFamily="2" charset="2"/>
              <a:buChar char="ü"/>
              <a:defRPr/>
            </a:pPr>
            <a:r>
              <a:rPr lang="cs-CZ" dirty="0">
                <a:latin typeface="Arial" charset="0"/>
              </a:rPr>
              <a:t>M </a:t>
            </a:r>
            <a:r>
              <a:rPr lang="cs-CZ" dirty="0">
                <a:latin typeface="Arial" charset="0"/>
                <a:sym typeface="Wingdings" pitchFamily="2" charset="2"/>
              </a:rPr>
              <a:t></a:t>
            </a:r>
            <a:r>
              <a:rPr lang="cs-CZ" dirty="0">
                <a:latin typeface="Arial" charset="0"/>
              </a:rPr>
              <a:t> Magenta (fialová) </a:t>
            </a:r>
          </a:p>
          <a:p>
            <a:pPr marL="1828800" lvl="3" indent="-457200">
              <a:buClr>
                <a:srgbClr val="000066"/>
              </a:buClr>
              <a:buFont typeface="Wingdings" pitchFamily="2" charset="2"/>
              <a:buChar char="ü"/>
              <a:defRPr/>
            </a:pPr>
            <a:r>
              <a:rPr lang="cs-CZ" dirty="0">
                <a:latin typeface="Arial" charset="0"/>
              </a:rPr>
              <a:t>Y </a:t>
            </a:r>
            <a:r>
              <a:rPr lang="cs-CZ" dirty="0">
                <a:latin typeface="Arial" charset="0"/>
                <a:sym typeface="Wingdings" pitchFamily="2" charset="2"/>
              </a:rPr>
              <a:t></a:t>
            </a:r>
            <a:r>
              <a:rPr lang="cs-CZ" dirty="0">
                <a:latin typeface="Arial" charset="0"/>
              </a:rPr>
              <a:t> </a:t>
            </a:r>
            <a:r>
              <a:rPr lang="cs-CZ" dirty="0" err="1">
                <a:latin typeface="Arial" charset="0"/>
              </a:rPr>
              <a:t>Yellow</a:t>
            </a:r>
            <a:r>
              <a:rPr lang="cs-CZ" dirty="0">
                <a:latin typeface="Arial" charset="0"/>
              </a:rPr>
              <a:t> (žlutá)</a:t>
            </a:r>
            <a:endParaRPr lang="en-US" dirty="0">
              <a:latin typeface="Arial" charset="0"/>
            </a:endParaRPr>
          </a:p>
          <a:p>
            <a:pPr marL="1828800" lvl="3" indent="-457200">
              <a:buClr>
                <a:srgbClr val="000066"/>
              </a:buClr>
              <a:buFont typeface="Wingdings" pitchFamily="2" charset="2"/>
              <a:buChar char="ü"/>
              <a:defRPr/>
            </a:pPr>
            <a:r>
              <a:rPr lang="en-US" dirty="0">
                <a:latin typeface="Arial" charset="0"/>
              </a:rPr>
              <a:t>K </a:t>
            </a:r>
            <a:r>
              <a:rPr lang="cs-CZ" dirty="0">
                <a:latin typeface="Arial" charset="0"/>
                <a:sym typeface="Wingdings" pitchFamily="2" charset="2"/>
              </a:rPr>
              <a:t>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Ke</a:t>
            </a:r>
            <a:r>
              <a:rPr lang="cs-CZ" dirty="0">
                <a:latin typeface="Arial" charset="0"/>
              </a:rPr>
              <a:t>y (černá)</a:t>
            </a:r>
          </a:p>
          <a:p>
            <a:pPr marL="1371600" lvl="2" indent="-45720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lang="cs-CZ" sz="2800" dirty="0">
                <a:latin typeface="Arial" charset="0"/>
              </a:rPr>
              <a:t>používáno hlavně při tisku</a:t>
            </a:r>
            <a:endParaRPr lang="en-US" sz="2800" dirty="0">
              <a:latin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r>
              <a:rPr lang="cs-CZ" b="1" u="sng">
                <a:solidFill>
                  <a:schemeClr val="tx1"/>
                </a:solidFill>
                <a:latin typeface="Arial" charset="0"/>
              </a:rPr>
              <a:t>Subtraktivní skládání barev</a:t>
            </a:r>
            <a:br>
              <a:rPr lang="cs-CZ" b="1" u="sng">
                <a:solidFill>
                  <a:schemeClr val="tx1"/>
                </a:solidFill>
                <a:latin typeface="Arial" charset="0"/>
              </a:rPr>
            </a:br>
            <a:endParaRPr lang="cs-CZ" b="1" u="sng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0243" name="Picture 4" descr="SubtractiveColorMix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736600"/>
            <a:ext cx="6121400" cy="612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r>
              <a:rPr lang="cs-CZ" b="1" u="sng">
                <a:solidFill>
                  <a:schemeClr val="tx1"/>
                </a:solidFill>
                <a:latin typeface="Arial" charset="0"/>
              </a:rPr>
              <a:t>Tvorba odstínu šedi</a:t>
            </a:r>
            <a:r>
              <a:rPr lang="en-US" b="1" u="sng">
                <a:solidFill>
                  <a:schemeClr val="tx1"/>
                </a:solidFill>
                <a:latin typeface="Arial" charset="0"/>
              </a:rPr>
              <a:t> </a:t>
            </a:r>
            <a:br>
              <a:rPr lang="cs-CZ" b="1" u="sng">
                <a:solidFill>
                  <a:schemeClr val="tx1"/>
                </a:solidFill>
                <a:latin typeface="Arial" charset="0"/>
              </a:rPr>
            </a:br>
            <a:endParaRPr lang="cs-CZ" b="1" u="sng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0" y="974725"/>
            <a:ext cx="9144000" cy="547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>
              <a:buClr>
                <a:srgbClr val="000066"/>
              </a:buClr>
              <a:buFont typeface="Wingdings" pitchFamily="2" charset="2"/>
              <a:buChar char="Ø"/>
            </a:pPr>
            <a:r>
              <a:rPr lang="cs-CZ" sz="3400" dirty="0">
                <a:latin typeface="Arial" charset="0"/>
              </a:rPr>
              <a:t>Tiskárna nemíchá složky před tiskem</a:t>
            </a:r>
          </a:p>
          <a:p>
            <a:pPr lvl="2">
              <a:buClr>
                <a:srgbClr val="000066"/>
              </a:buClr>
              <a:buFont typeface="Arial" charset="0"/>
              <a:buChar char="•"/>
            </a:pPr>
            <a:r>
              <a:rPr lang="cs-CZ" sz="2800" dirty="0">
                <a:latin typeface="Arial" charset="0"/>
              </a:rPr>
              <a:t>černobílá nedokáže odstíny šedi</a:t>
            </a:r>
          </a:p>
          <a:p>
            <a:pPr lvl="2">
              <a:buClr>
                <a:srgbClr val="000066"/>
              </a:buClr>
              <a:buFont typeface="Arial" charset="0"/>
              <a:buChar char="•"/>
            </a:pPr>
            <a:r>
              <a:rPr lang="cs-CZ" sz="2800" dirty="0">
                <a:latin typeface="Arial" charset="0"/>
              </a:rPr>
              <a:t>barevná nedokáže odstíny barev</a:t>
            </a:r>
          </a:p>
          <a:p>
            <a:pPr lvl="3">
              <a:buClr>
                <a:srgbClr val="000066"/>
              </a:buClr>
              <a:buFont typeface="Wingdings" pitchFamily="2" charset="2"/>
              <a:buChar char="ü"/>
            </a:pPr>
            <a:r>
              <a:rPr lang="cs-CZ" dirty="0">
                <a:latin typeface="Arial" charset="0"/>
              </a:rPr>
              <a:t>řešeno natočením jednotlivých barevných rastrů</a:t>
            </a:r>
          </a:p>
          <a:p>
            <a:pPr lvl="2">
              <a:buClr>
                <a:srgbClr val="000066"/>
              </a:buClr>
              <a:buFont typeface="Arial" charset="0"/>
              <a:buChar char="•"/>
            </a:pPr>
            <a:r>
              <a:rPr lang="cs-CZ" sz="2800" dirty="0">
                <a:latin typeface="Arial" charset="0"/>
              </a:rPr>
              <a:t>řešením je rastrování</a:t>
            </a:r>
          </a:p>
          <a:p>
            <a:pPr lvl="1">
              <a:buClr>
                <a:srgbClr val="000066"/>
              </a:buClr>
              <a:buFont typeface="Wingdings" pitchFamily="2" charset="2"/>
              <a:buChar char="Ø"/>
            </a:pPr>
            <a:r>
              <a:rPr lang="cs-CZ" sz="3400" dirty="0">
                <a:latin typeface="Arial" charset="0"/>
              </a:rPr>
              <a:t>Rastrování </a:t>
            </a:r>
          </a:p>
          <a:p>
            <a:pPr lvl="2">
              <a:buClr>
                <a:srgbClr val="000066"/>
              </a:buClr>
              <a:buFont typeface="Arial" charset="0"/>
              <a:buChar char="•"/>
            </a:pPr>
            <a:r>
              <a:rPr lang="cs-CZ" sz="2800" dirty="0">
                <a:latin typeface="Arial" charset="0"/>
              </a:rPr>
              <a:t>některé body bílé, jiné černé </a:t>
            </a:r>
            <a:r>
              <a:rPr lang="cs-CZ" sz="2800" dirty="0">
                <a:latin typeface="Arial" charset="0"/>
                <a:sym typeface="Wingdings" pitchFamily="2" charset="2"/>
              </a:rPr>
              <a:t></a:t>
            </a:r>
            <a:r>
              <a:rPr lang="cs-CZ" sz="2800" dirty="0">
                <a:latin typeface="Arial" charset="0"/>
              </a:rPr>
              <a:t> odstín šedi</a:t>
            </a:r>
          </a:p>
          <a:p>
            <a:pPr lvl="2">
              <a:buClr>
                <a:srgbClr val="000066"/>
              </a:buClr>
              <a:buFont typeface="Arial" charset="0"/>
              <a:buChar char="•"/>
            </a:pPr>
            <a:r>
              <a:rPr lang="cs-CZ" sz="2800" dirty="0">
                <a:latin typeface="Arial" charset="0"/>
              </a:rPr>
              <a:t>problémem je poloha bodů v ploše</a:t>
            </a:r>
          </a:p>
          <a:p>
            <a:pPr lvl="2">
              <a:buClr>
                <a:srgbClr val="000066"/>
              </a:buClr>
              <a:buFont typeface="Arial" charset="0"/>
              <a:buChar char="•"/>
            </a:pPr>
            <a:r>
              <a:rPr lang="cs-CZ" sz="2800" dirty="0">
                <a:latin typeface="Arial" charset="0"/>
              </a:rPr>
              <a:t>používají se tzv. bodové sítě</a:t>
            </a:r>
          </a:p>
          <a:p>
            <a:pPr lvl="1">
              <a:buClr>
                <a:srgbClr val="000066"/>
              </a:buClr>
              <a:buFont typeface="Wingdings" pitchFamily="2" charset="2"/>
              <a:buChar char="Ø"/>
            </a:pPr>
            <a:r>
              <a:rPr lang="cs-CZ" sz="3400" dirty="0">
                <a:latin typeface="Arial" charset="0"/>
              </a:rPr>
              <a:t>Druhy rastrování </a:t>
            </a:r>
          </a:p>
          <a:p>
            <a:pPr lvl="2">
              <a:buClr>
                <a:srgbClr val="000066"/>
              </a:buClr>
              <a:buFont typeface="Arial" charset="0"/>
              <a:buChar char="•"/>
            </a:pPr>
            <a:r>
              <a:rPr lang="cs-CZ" sz="2800" dirty="0">
                <a:latin typeface="Arial" charset="0"/>
              </a:rPr>
              <a:t>amplitudové</a:t>
            </a:r>
          </a:p>
          <a:p>
            <a:pPr lvl="2">
              <a:buClr>
                <a:srgbClr val="000066"/>
              </a:buClr>
              <a:buFont typeface="Arial" charset="0"/>
              <a:buChar char="•"/>
            </a:pPr>
            <a:r>
              <a:rPr lang="cs-CZ" sz="2800" dirty="0">
                <a:latin typeface="Arial" charset="0"/>
              </a:rPr>
              <a:t>frekvenční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rázdná prezentace">
  <a:themeElements>
    <a:clrScheme name="Prázdná prezentace.p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rázdná prezentace.po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rázdná prezentace.p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ázdná prezentace.po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ázdná prezentace.po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ázdná prezentace.po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ázdná prezentace.po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ázdná prezentace.po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ázdná prezentace.po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FCC66"/>
    </a:dk2>
    <a:lt2>
      <a:srgbClr val="5F5F5F"/>
    </a:lt2>
    <a:accent1>
      <a:srgbClr val="FF9933"/>
    </a:accent1>
    <a:accent2>
      <a:srgbClr val="CC0066"/>
    </a:accent2>
    <a:accent3>
      <a:srgbClr val="FFFFFF"/>
    </a:accent3>
    <a:accent4>
      <a:srgbClr val="000000"/>
    </a:accent4>
    <a:accent5>
      <a:srgbClr val="FFCAAD"/>
    </a:accent5>
    <a:accent6>
      <a:srgbClr val="B9005C"/>
    </a:accent6>
    <a:hlink>
      <a:srgbClr val="CC00CC"/>
    </a:hlink>
    <a:folHlink>
      <a:srgbClr val="990099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FCC66"/>
    </a:dk2>
    <a:lt2>
      <a:srgbClr val="5F5F5F"/>
    </a:lt2>
    <a:accent1>
      <a:srgbClr val="FF9933"/>
    </a:accent1>
    <a:accent2>
      <a:srgbClr val="CC0066"/>
    </a:accent2>
    <a:accent3>
      <a:srgbClr val="FFFFFF"/>
    </a:accent3>
    <a:accent4>
      <a:srgbClr val="000000"/>
    </a:accent4>
    <a:accent5>
      <a:srgbClr val="FFCAAD"/>
    </a:accent5>
    <a:accent6>
      <a:srgbClr val="B9005C"/>
    </a:accent6>
    <a:hlink>
      <a:srgbClr val="CC00CC"/>
    </a:hlink>
    <a:folHlink>
      <a:srgbClr val="990099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FCC66"/>
    </a:dk2>
    <a:lt2>
      <a:srgbClr val="5F5F5F"/>
    </a:lt2>
    <a:accent1>
      <a:srgbClr val="FF9933"/>
    </a:accent1>
    <a:accent2>
      <a:srgbClr val="CC0066"/>
    </a:accent2>
    <a:accent3>
      <a:srgbClr val="FFFFFF"/>
    </a:accent3>
    <a:accent4>
      <a:srgbClr val="000000"/>
    </a:accent4>
    <a:accent5>
      <a:srgbClr val="FFCAAD"/>
    </a:accent5>
    <a:accent6>
      <a:srgbClr val="B9005C"/>
    </a:accent6>
    <a:hlink>
      <a:srgbClr val="CC00CC"/>
    </a:hlink>
    <a:folHlink>
      <a:srgbClr val="990099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FCC66"/>
    </a:dk2>
    <a:lt2>
      <a:srgbClr val="5F5F5F"/>
    </a:lt2>
    <a:accent1>
      <a:srgbClr val="FF9933"/>
    </a:accent1>
    <a:accent2>
      <a:srgbClr val="CC0066"/>
    </a:accent2>
    <a:accent3>
      <a:srgbClr val="FFFFFF"/>
    </a:accent3>
    <a:accent4>
      <a:srgbClr val="000000"/>
    </a:accent4>
    <a:accent5>
      <a:srgbClr val="FFCAAD"/>
    </a:accent5>
    <a:accent6>
      <a:srgbClr val="B9005C"/>
    </a:accent6>
    <a:hlink>
      <a:srgbClr val="CC00CC"/>
    </a:hlink>
    <a:folHlink>
      <a:srgbClr val="990099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FCC66"/>
    </a:dk2>
    <a:lt2>
      <a:srgbClr val="5F5F5F"/>
    </a:lt2>
    <a:accent1>
      <a:srgbClr val="FF9933"/>
    </a:accent1>
    <a:accent2>
      <a:srgbClr val="CC0066"/>
    </a:accent2>
    <a:accent3>
      <a:srgbClr val="FFFFFF"/>
    </a:accent3>
    <a:accent4>
      <a:srgbClr val="000000"/>
    </a:accent4>
    <a:accent5>
      <a:srgbClr val="FFCAAD"/>
    </a:accent5>
    <a:accent6>
      <a:srgbClr val="B9005C"/>
    </a:accent6>
    <a:hlink>
      <a:srgbClr val="CC00CC"/>
    </a:hlink>
    <a:folHlink>
      <a:srgbClr val="990099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FCC66"/>
    </a:dk2>
    <a:lt2>
      <a:srgbClr val="5F5F5F"/>
    </a:lt2>
    <a:accent1>
      <a:srgbClr val="FF9933"/>
    </a:accent1>
    <a:accent2>
      <a:srgbClr val="CC0066"/>
    </a:accent2>
    <a:accent3>
      <a:srgbClr val="FFFFFF"/>
    </a:accent3>
    <a:accent4>
      <a:srgbClr val="000000"/>
    </a:accent4>
    <a:accent5>
      <a:srgbClr val="FFCAAD"/>
    </a:accent5>
    <a:accent6>
      <a:srgbClr val="B9005C"/>
    </a:accent6>
    <a:hlink>
      <a:srgbClr val="CC00CC"/>
    </a:hlink>
    <a:folHlink>
      <a:srgbClr val="990099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FCC66"/>
    </a:dk2>
    <a:lt2>
      <a:srgbClr val="5F5F5F"/>
    </a:lt2>
    <a:accent1>
      <a:srgbClr val="FF9933"/>
    </a:accent1>
    <a:accent2>
      <a:srgbClr val="CC0066"/>
    </a:accent2>
    <a:accent3>
      <a:srgbClr val="FFFFFF"/>
    </a:accent3>
    <a:accent4>
      <a:srgbClr val="000000"/>
    </a:accent4>
    <a:accent5>
      <a:srgbClr val="FFCAAD"/>
    </a:accent5>
    <a:accent6>
      <a:srgbClr val="B9005C"/>
    </a:accent6>
    <a:hlink>
      <a:srgbClr val="CC00CC"/>
    </a:hlink>
    <a:folHlink>
      <a:srgbClr val="990099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FCC66"/>
    </a:dk2>
    <a:lt2>
      <a:srgbClr val="5F5F5F"/>
    </a:lt2>
    <a:accent1>
      <a:srgbClr val="FF9933"/>
    </a:accent1>
    <a:accent2>
      <a:srgbClr val="CC0066"/>
    </a:accent2>
    <a:accent3>
      <a:srgbClr val="FFFFFF"/>
    </a:accent3>
    <a:accent4>
      <a:srgbClr val="000000"/>
    </a:accent4>
    <a:accent5>
      <a:srgbClr val="FFCAAD"/>
    </a:accent5>
    <a:accent6>
      <a:srgbClr val="B9005C"/>
    </a:accent6>
    <a:hlink>
      <a:srgbClr val="CC00CC"/>
    </a:hlink>
    <a:folHlink>
      <a:srgbClr val="990099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FCC66"/>
    </a:dk2>
    <a:lt2>
      <a:srgbClr val="5F5F5F"/>
    </a:lt2>
    <a:accent1>
      <a:srgbClr val="FF9933"/>
    </a:accent1>
    <a:accent2>
      <a:srgbClr val="CC0066"/>
    </a:accent2>
    <a:accent3>
      <a:srgbClr val="FFFFFF"/>
    </a:accent3>
    <a:accent4>
      <a:srgbClr val="000000"/>
    </a:accent4>
    <a:accent5>
      <a:srgbClr val="FFCAAD"/>
    </a:accent5>
    <a:accent6>
      <a:srgbClr val="B9005C"/>
    </a:accent6>
    <a:hlink>
      <a:srgbClr val="CC00CC"/>
    </a:hlink>
    <a:folHlink>
      <a:srgbClr val="990099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FCC66"/>
    </a:dk2>
    <a:lt2>
      <a:srgbClr val="5F5F5F"/>
    </a:lt2>
    <a:accent1>
      <a:srgbClr val="FF9933"/>
    </a:accent1>
    <a:accent2>
      <a:srgbClr val="CC0066"/>
    </a:accent2>
    <a:accent3>
      <a:srgbClr val="FFFFFF"/>
    </a:accent3>
    <a:accent4>
      <a:srgbClr val="000000"/>
    </a:accent4>
    <a:accent5>
      <a:srgbClr val="FFCAAD"/>
    </a:accent5>
    <a:accent6>
      <a:srgbClr val="B9005C"/>
    </a:accent6>
    <a:hlink>
      <a:srgbClr val="CC00CC"/>
    </a:hlink>
    <a:folHlink>
      <a:srgbClr val="990099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FCC66"/>
    </a:dk2>
    <a:lt2>
      <a:srgbClr val="5F5F5F"/>
    </a:lt2>
    <a:accent1>
      <a:srgbClr val="FF9933"/>
    </a:accent1>
    <a:accent2>
      <a:srgbClr val="CC0066"/>
    </a:accent2>
    <a:accent3>
      <a:srgbClr val="FFFFFF"/>
    </a:accent3>
    <a:accent4>
      <a:srgbClr val="000000"/>
    </a:accent4>
    <a:accent5>
      <a:srgbClr val="FFCAAD"/>
    </a:accent5>
    <a:accent6>
      <a:srgbClr val="B9005C"/>
    </a:accent6>
    <a:hlink>
      <a:srgbClr val="CC00CC"/>
    </a:hlink>
    <a:folHlink>
      <a:srgbClr val="990099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FCC66"/>
    </a:dk2>
    <a:lt2>
      <a:srgbClr val="5F5F5F"/>
    </a:lt2>
    <a:accent1>
      <a:srgbClr val="FF9933"/>
    </a:accent1>
    <a:accent2>
      <a:srgbClr val="CC0066"/>
    </a:accent2>
    <a:accent3>
      <a:srgbClr val="FFFFFF"/>
    </a:accent3>
    <a:accent4>
      <a:srgbClr val="000000"/>
    </a:accent4>
    <a:accent5>
      <a:srgbClr val="FFCAAD"/>
    </a:accent5>
    <a:accent6>
      <a:srgbClr val="B9005C"/>
    </a:accent6>
    <a:hlink>
      <a:srgbClr val="CC00CC"/>
    </a:hlink>
    <a:folHlink>
      <a:srgbClr val="990099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FCC66"/>
    </a:dk2>
    <a:lt2>
      <a:srgbClr val="5F5F5F"/>
    </a:lt2>
    <a:accent1>
      <a:srgbClr val="FF9933"/>
    </a:accent1>
    <a:accent2>
      <a:srgbClr val="CC0066"/>
    </a:accent2>
    <a:accent3>
      <a:srgbClr val="FFFFFF"/>
    </a:accent3>
    <a:accent4>
      <a:srgbClr val="000000"/>
    </a:accent4>
    <a:accent5>
      <a:srgbClr val="FFCAAD"/>
    </a:accent5>
    <a:accent6>
      <a:srgbClr val="B9005C"/>
    </a:accent6>
    <a:hlink>
      <a:srgbClr val="CC00CC"/>
    </a:hlink>
    <a:folHlink>
      <a:srgbClr val="990099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FCC66"/>
    </a:dk2>
    <a:lt2>
      <a:srgbClr val="5F5F5F"/>
    </a:lt2>
    <a:accent1>
      <a:srgbClr val="FF9933"/>
    </a:accent1>
    <a:accent2>
      <a:srgbClr val="CC0066"/>
    </a:accent2>
    <a:accent3>
      <a:srgbClr val="FFFFFF"/>
    </a:accent3>
    <a:accent4>
      <a:srgbClr val="000000"/>
    </a:accent4>
    <a:accent5>
      <a:srgbClr val="FFCAAD"/>
    </a:accent5>
    <a:accent6>
      <a:srgbClr val="B9005C"/>
    </a:accent6>
    <a:hlink>
      <a:srgbClr val="CC00CC"/>
    </a:hlink>
    <a:folHlink>
      <a:srgbClr val="9900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D:\Office97\Sablony\Prázdná prezentace.pot</Template>
  <TotalTime>4524</TotalTime>
  <Words>420</Words>
  <Application>Microsoft Office PowerPoint</Application>
  <PresentationFormat>Předvádění na obrazovce (4:3)</PresentationFormat>
  <Paragraphs>129</Paragraphs>
  <Slides>18</Slides>
  <Notes>18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18</vt:i4>
      </vt:variant>
    </vt:vector>
  </HeadingPairs>
  <TitlesOfParts>
    <vt:vector size="23" baseType="lpstr">
      <vt:lpstr>Arial</vt:lpstr>
      <vt:lpstr>Courier New</vt:lpstr>
      <vt:lpstr>Times New Roman</vt:lpstr>
      <vt:lpstr>Wingdings</vt:lpstr>
      <vt:lpstr>Prázdná prezentace</vt:lpstr>
      <vt:lpstr>Fonty </vt:lpstr>
      <vt:lpstr>Bitové fonty </vt:lpstr>
      <vt:lpstr>Vektorové fonty </vt:lpstr>
      <vt:lpstr>Barevný tisk </vt:lpstr>
      <vt:lpstr>Skládání barev </vt:lpstr>
      <vt:lpstr>Aditivní skládání barev </vt:lpstr>
      <vt:lpstr>Skládání barev </vt:lpstr>
      <vt:lpstr>Subtraktivní skládání barev </vt:lpstr>
      <vt:lpstr>Tvorba odstínu šedi  </vt:lpstr>
      <vt:lpstr>Amplitudově modulovaná síť </vt:lpstr>
      <vt:lpstr>Amplitudové rastrování </vt:lpstr>
      <vt:lpstr>Amplitudové rastrování </vt:lpstr>
      <vt:lpstr>Frekvenčně modulovaná síť </vt:lpstr>
      <vt:lpstr>Frekvenční rastrování </vt:lpstr>
      <vt:lpstr>Srovnání rastrování </vt:lpstr>
      <vt:lpstr>Fototiskárny </vt:lpstr>
      <vt:lpstr>Fototiskárny  </vt:lpstr>
      <vt:lpstr>Zásady pro výběr tiskárny </vt:lpstr>
    </vt:vector>
  </TitlesOfParts>
  <Company>SSSVT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Komprese dat</dc:title>
  <dc:creator>SSSVT</dc:creator>
  <cp:lastModifiedBy>Ondřej Sloup</cp:lastModifiedBy>
  <cp:revision>240</cp:revision>
  <dcterms:created xsi:type="dcterms:W3CDTF">2000-01-26T11:26:24Z</dcterms:created>
  <dcterms:modified xsi:type="dcterms:W3CDTF">2019-02-06T23:28:11Z</dcterms:modified>
</cp:coreProperties>
</file>